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d4e7e7c14a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d4e7e7c14a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d4e7e7c14a_6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d4e7e7c14a_6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d4e7e7c14a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d4e7e7c14a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d4e7e7c14a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d4e7e7c14a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d4e7e7c14a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d4e7e7c14a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d4e7e7c14a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d4e7e7c14a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4e7e7c14a_3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4e7e7c14a_3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d4e7e7c14a_3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d4e7e7c14a_3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d4e7e7c14a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d4e7e7c14a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d4e7e7c14a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d4e7e7c14a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d4e7e7c14a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d4e7e7c14a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cdc.gov/drugoverdose/data/statedeaths.html" TargetMode="External"/><Relationship Id="rId4" Type="http://schemas.openxmlformats.org/officeDocument/2006/relationships/hyperlink" Target="https://www.census.gov/data/developers/data-sets.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Correlation Between Poverty and Drug Overdose Rates in the United States</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Dan Sinda, David Adurogbola, Isaac Becker, and Alex Stephens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741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 Cont’d Overdose vs. Poverty Rates 2018 &amp; 2017</a:t>
            </a:r>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9" name="Google Shape;119;p22"/>
          <p:cNvPicPr preferRelativeResize="0"/>
          <p:nvPr/>
        </p:nvPicPr>
        <p:blipFill>
          <a:blip r:embed="rId3">
            <a:alphaModFix/>
          </a:blip>
          <a:stretch>
            <a:fillRect/>
          </a:stretch>
        </p:blipFill>
        <p:spPr>
          <a:xfrm>
            <a:off x="440050" y="1744926"/>
            <a:ext cx="3849163" cy="2566100"/>
          </a:xfrm>
          <a:prstGeom prst="rect">
            <a:avLst/>
          </a:prstGeom>
          <a:noFill/>
          <a:ln>
            <a:noFill/>
          </a:ln>
        </p:spPr>
      </p:pic>
      <p:pic>
        <p:nvPicPr>
          <p:cNvPr id="120" name="Google Shape;120;p22"/>
          <p:cNvPicPr preferRelativeResize="0"/>
          <p:nvPr/>
        </p:nvPicPr>
        <p:blipFill>
          <a:blip r:embed="rId4">
            <a:alphaModFix/>
          </a:blip>
          <a:stretch>
            <a:fillRect/>
          </a:stretch>
        </p:blipFill>
        <p:spPr>
          <a:xfrm>
            <a:off x="4572000" y="1726650"/>
            <a:ext cx="3876600" cy="2584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445025"/>
            <a:ext cx="8726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 Cont’d Overdose vs. Poverty Rates 2016 &amp; 2015</a:t>
            </a:r>
            <a:endParaRPr/>
          </a:p>
          <a:p>
            <a:pPr indent="0" lvl="0" marL="0" rtl="0" algn="l">
              <a:spcBef>
                <a:spcPts val="0"/>
              </a:spcBef>
              <a:spcAft>
                <a:spcPts val="0"/>
              </a:spcAft>
              <a:buNone/>
            </a:pPr>
            <a:r>
              <a:t/>
            </a:r>
            <a:endParaRPr/>
          </a:p>
        </p:txBody>
      </p:sp>
      <p:sp>
        <p:nvSpPr>
          <p:cNvPr id="126" name="Google Shape;126;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7" name="Google Shape;127;p23"/>
          <p:cNvPicPr preferRelativeResize="0"/>
          <p:nvPr/>
        </p:nvPicPr>
        <p:blipFill>
          <a:blip r:embed="rId3">
            <a:alphaModFix/>
          </a:blip>
          <a:stretch>
            <a:fillRect/>
          </a:stretch>
        </p:blipFill>
        <p:spPr>
          <a:xfrm>
            <a:off x="523700" y="1675650"/>
            <a:ext cx="3961875" cy="2641285"/>
          </a:xfrm>
          <a:prstGeom prst="rect">
            <a:avLst/>
          </a:prstGeom>
          <a:noFill/>
          <a:ln>
            <a:noFill/>
          </a:ln>
        </p:spPr>
      </p:pic>
      <p:pic>
        <p:nvPicPr>
          <p:cNvPr id="128" name="Google Shape;128;p23"/>
          <p:cNvPicPr preferRelativeResize="0"/>
          <p:nvPr/>
        </p:nvPicPr>
        <p:blipFill>
          <a:blip r:embed="rId4">
            <a:alphaModFix/>
          </a:blip>
          <a:stretch>
            <a:fillRect/>
          </a:stretch>
        </p:blipFill>
        <p:spPr>
          <a:xfrm>
            <a:off x="4801125" y="1685524"/>
            <a:ext cx="3961875" cy="264124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32" name="Shape 132"/>
        <p:cNvGrpSpPr/>
        <p:nvPr/>
      </p:nvGrpSpPr>
      <p:grpSpPr>
        <a:xfrm>
          <a:off x="0" y="0"/>
          <a:ext cx="0" cy="0"/>
          <a:chOff x="0" y="0"/>
          <a:chExt cx="0" cy="0"/>
        </a:xfrm>
      </p:grpSpPr>
      <p:sp>
        <p:nvSpPr>
          <p:cNvPr id="133" name="Google Shape;133;p24"/>
          <p:cNvSpPr txBox="1"/>
          <p:nvPr>
            <p:ph idx="1" type="body"/>
          </p:nvPr>
        </p:nvSpPr>
        <p:spPr>
          <a:xfrm>
            <a:off x="252225" y="1628175"/>
            <a:ext cx="8520600" cy="34164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lang="en" sz="4900">
                <a:solidFill>
                  <a:schemeClr val="dk1"/>
                </a:solidFill>
              </a:rPr>
              <a:t>Questions?</a:t>
            </a:r>
            <a:endParaRPr sz="4900">
              <a:solidFill>
                <a:schemeClr val="dk1"/>
              </a:solidFill>
            </a:endParaRPr>
          </a:p>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 </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sz="2436">
                <a:solidFill>
                  <a:srgbClr val="FFFFFF"/>
                </a:solidFill>
              </a:rPr>
              <a:t>Hypothesis: There is a </a:t>
            </a:r>
            <a:r>
              <a:rPr b="1" lang="en" sz="2436">
                <a:solidFill>
                  <a:srgbClr val="FFFFFF"/>
                </a:solidFill>
              </a:rPr>
              <a:t>POSITIVE</a:t>
            </a:r>
            <a:r>
              <a:rPr lang="en" sz="2436">
                <a:solidFill>
                  <a:srgbClr val="FFFFFF"/>
                </a:solidFill>
              </a:rPr>
              <a:t> correlation between Overdose Rates and Poverty Rates in the United States. </a:t>
            </a:r>
            <a:endParaRPr sz="2436">
              <a:solidFill>
                <a:srgbClr val="FFFFFF"/>
              </a:solidFill>
            </a:endParaRPr>
          </a:p>
          <a:p>
            <a:pPr indent="0" lvl="0" marL="0" rtl="0" algn="l">
              <a:spcBef>
                <a:spcPts val="1200"/>
              </a:spcBef>
              <a:spcAft>
                <a:spcPts val="0"/>
              </a:spcAft>
              <a:buNone/>
            </a:pPr>
            <a:r>
              <a:rPr lang="en" sz="2436">
                <a:solidFill>
                  <a:srgbClr val="FFFFFF"/>
                </a:solidFill>
              </a:rPr>
              <a:t>Questions we asked:</a:t>
            </a:r>
            <a:endParaRPr sz="2436">
              <a:solidFill>
                <a:srgbClr val="FFFFFF"/>
              </a:solidFill>
            </a:endParaRPr>
          </a:p>
          <a:p>
            <a:pPr indent="-360094" lvl="0" marL="457200" rtl="0" algn="l">
              <a:spcBef>
                <a:spcPts val="1200"/>
              </a:spcBef>
              <a:spcAft>
                <a:spcPts val="0"/>
              </a:spcAft>
              <a:buClr>
                <a:schemeClr val="dk1"/>
              </a:buClr>
              <a:buSzPct val="100000"/>
              <a:buChar char="●"/>
            </a:pPr>
            <a:r>
              <a:rPr lang="en" sz="2436">
                <a:solidFill>
                  <a:schemeClr val="dk1"/>
                </a:solidFill>
              </a:rPr>
              <a:t>What state(s) have the highest drug overdose and poverty rates?</a:t>
            </a:r>
            <a:endParaRPr sz="2436">
              <a:solidFill>
                <a:schemeClr val="dk1"/>
              </a:solidFill>
            </a:endParaRPr>
          </a:p>
          <a:p>
            <a:pPr indent="-360094" lvl="0" marL="457200" rtl="0" algn="l">
              <a:spcBef>
                <a:spcPts val="0"/>
              </a:spcBef>
              <a:spcAft>
                <a:spcPts val="0"/>
              </a:spcAft>
              <a:buClr>
                <a:schemeClr val="dk1"/>
              </a:buClr>
              <a:buSzPct val="100000"/>
              <a:buChar char="●"/>
            </a:pPr>
            <a:r>
              <a:rPr lang="en" sz="2436">
                <a:solidFill>
                  <a:schemeClr val="dk1"/>
                </a:solidFill>
              </a:rPr>
              <a:t>Any limitations to the data statistics and analysis? </a:t>
            </a:r>
            <a:endParaRPr sz="2436">
              <a:solidFill>
                <a:schemeClr val="dk1"/>
              </a:solidFill>
            </a:endParaRPr>
          </a:p>
          <a:p>
            <a:pPr indent="-360094" lvl="0" marL="457200" rtl="0" algn="l">
              <a:spcBef>
                <a:spcPts val="0"/>
              </a:spcBef>
              <a:spcAft>
                <a:spcPts val="0"/>
              </a:spcAft>
              <a:buClr>
                <a:schemeClr val="dk1"/>
              </a:buClr>
              <a:buSzPct val="100000"/>
              <a:buChar char="●"/>
            </a:pPr>
            <a:r>
              <a:rPr lang="en" sz="2436">
                <a:solidFill>
                  <a:schemeClr val="dk1"/>
                </a:solidFill>
              </a:rPr>
              <a:t>If there are outliers what can we learn from them? </a:t>
            </a:r>
            <a:endParaRPr sz="2436">
              <a:solidFill>
                <a:schemeClr val="dk1"/>
              </a:solidFill>
            </a:endParaRPr>
          </a:p>
          <a:p>
            <a:pPr indent="-360094" lvl="0" marL="457200" rtl="0" algn="l">
              <a:spcBef>
                <a:spcPts val="0"/>
              </a:spcBef>
              <a:spcAft>
                <a:spcPts val="0"/>
              </a:spcAft>
              <a:buClr>
                <a:schemeClr val="dk1"/>
              </a:buClr>
              <a:buSzPct val="100000"/>
              <a:buChar char="●"/>
            </a:pPr>
            <a:r>
              <a:rPr lang="en" sz="2436">
                <a:solidFill>
                  <a:schemeClr val="dk1"/>
                </a:solidFill>
              </a:rPr>
              <a:t>Future considerations? </a:t>
            </a:r>
            <a:endParaRPr sz="2436">
              <a:solidFill>
                <a:schemeClr val="dk1"/>
              </a:solidFill>
            </a:endParaRPr>
          </a:p>
          <a:p>
            <a:pPr indent="0" lvl="0" marL="0" rtl="0" algn="l">
              <a:spcBef>
                <a:spcPts val="1200"/>
              </a:spcBef>
              <a:spcAft>
                <a:spcPts val="0"/>
              </a:spcAft>
              <a:buNone/>
            </a:pPr>
            <a:r>
              <a:t/>
            </a:r>
            <a:endParaRPr>
              <a:solidFill>
                <a:srgbClr val="FFFFFF"/>
              </a:solidFill>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Framework</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Where we found the data: </a:t>
            </a:r>
            <a:endParaRPr>
              <a:solidFill>
                <a:schemeClr val="dk1"/>
              </a:solidFill>
            </a:endParaRPr>
          </a:p>
          <a:p>
            <a:pPr indent="0" lvl="0" marL="457200" rtl="0" algn="l">
              <a:spcBef>
                <a:spcPts val="1200"/>
              </a:spcBef>
              <a:spcAft>
                <a:spcPts val="0"/>
              </a:spcAft>
              <a:buNone/>
            </a:pPr>
            <a:r>
              <a:rPr lang="en">
                <a:solidFill>
                  <a:schemeClr val="dk1"/>
                </a:solidFill>
              </a:rPr>
              <a:t>Centers for Disease Control and Prevention</a:t>
            </a:r>
            <a:r>
              <a:rPr lang="en"/>
              <a:t> </a:t>
            </a:r>
            <a:endParaRPr/>
          </a:p>
          <a:p>
            <a:pPr indent="0" lvl="0" marL="457200" rtl="0" algn="l">
              <a:spcBef>
                <a:spcPts val="1200"/>
              </a:spcBef>
              <a:spcAft>
                <a:spcPts val="0"/>
              </a:spcAft>
              <a:buNone/>
            </a:pPr>
            <a:r>
              <a:rPr lang="en" u="sng">
                <a:solidFill>
                  <a:schemeClr val="hlink"/>
                </a:solidFill>
                <a:hlinkClick r:id="rId3"/>
              </a:rPr>
              <a:t>https://www.cdc.gov/drugoverdose/data/statedeaths.html</a:t>
            </a:r>
            <a:endParaRPr/>
          </a:p>
          <a:p>
            <a:pPr indent="0" lvl="0" marL="457200" rtl="0" algn="l">
              <a:spcBef>
                <a:spcPts val="1200"/>
              </a:spcBef>
              <a:spcAft>
                <a:spcPts val="0"/>
              </a:spcAft>
              <a:buNone/>
            </a:pPr>
            <a:r>
              <a:rPr lang="en">
                <a:solidFill>
                  <a:schemeClr val="dk1"/>
                </a:solidFill>
              </a:rPr>
              <a:t>Census API</a:t>
            </a:r>
            <a:endParaRPr>
              <a:solidFill>
                <a:schemeClr val="dk1"/>
              </a:solidFill>
            </a:endParaRPr>
          </a:p>
          <a:p>
            <a:pPr indent="0" lvl="0" marL="457200" rtl="0" algn="l">
              <a:spcBef>
                <a:spcPts val="1200"/>
              </a:spcBef>
              <a:spcAft>
                <a:spcPts val="0"/>
              </a:spcAft>
              <a:buNone/>
            </a:pPr>
            <a:r>
              <a:rPr lang="en" u="sng">
                <a:solidFill>
                  <a:schemeClr val="hlink"/>
                </a:solidFill>
                <a:hlinkClick r:id="rId4"/>
              </a:rPr>
              <a:t>https://www.census.gov/data/developers/data-sets.html</a:t>
            </a:r>
            <a:r>
              <a:rPr lang="en"/>
              <a:t> </a:t>
            </a:r>
            <a:endParaRPr/>
          </a:p>
          <a:p>
            <a:pPr indent="0" lvl="0" marL="0" rtl="0" algn="l">
              <a:spcBef>
                <a:spcPts val="1200"/>
              </a:spcBef>
              <a:spcAft>
                <a:spcPts val="0"/>
              </a:spcAft>
              <a:buNone/>
            </a:pPr>
            <a:r>
              <a:rPr lang="en">
                <a:solidFill>
                  <a:schemeClr val="dk1"/>
                </a:solidFill>
              </a:rPr>
              <a:t>Data Required: State level overdose totals and po</a:t>
            </a:r>
            <a:r>
              <a:rPr lang="en">
                <a:solidFill>
                  <a:schemeClr val="dk1"/>
                </a:solidFill>
              </a:rPr>
              <a:t>verty rates from 2015 - 2019</a:t>
            </a:r>
            <a:endParaRPr>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Exploration/Methodology</a:t>
            </a:r>
            <a:endParaRPr/>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FFFFF"/>
              </a:buClr>
              <a:buSzPts val="1800"/>
              <a:buChar char="●"/>
            </a:pPr>
            <a:r>
              <a:rPr lang="en">
                <a:solidFill>
                  <a:srgbClr val="FFFFFF"/>
                </a:solidFill>
              </a:rPr>
              <a:t>HeatMap</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Bar Chart</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Pie Chart</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Scatterplot &amp; Line Regression</a:t>
            </a:r>
            <a:endParaRPr>
              <a:solidFill>
                <a:srgbClr val="FFFFFF"/>
              </a:solidFill>
            </a:endParaRPr>
          </a:p>
          <a:p>
            <a:pPr indent="0" lvl="0" marL="457200" rtl="0" algn="l">
              <a:spcBef>
                <a:spcPts val="1200"/>
              </a:spcBef>
              <a:spcAft>
                <a:spcPts val="0"/>
              </a:spcAft>
              <a:buNone/>
            </a:pPr>
            <a:r>
              <a:t/>
            </a:r>
            <a:endParaRPr>
              <a:solidFill>
                <a:srgbClr val="FFFFFF"/>
              </a:solidFill>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Results/Analysis</a:t>
            </a:r>
            <a:endParaRPr/>
          </a:p>
        </p:txBody>
      </p:sp>
      <p:sp>
        <p:nvSpPr>
          <p:cNvPr id="79" name="Google Shape;79;p17"/>
          <p:cNvSpPr txBox="1"/>
          <p:nvPr>
            <p:ph idx="1" type="body"/>
          </p:nvPr>
        </p:nvSpPr>
        <p:spPr>
          <a:xfrm>
            <a:off x="311700" y="1152475"/>
            <a:ext cx="83274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rPr>
              <a:t>Top Ten Overdose Rates and Totals</a:t>
            </a:r>
            <a:endParaRPr>
              <a:solidFill>
                <a:schemeClr val="dk1"/>
              </a:solidFill>
            </a:endParaRPr>
          </a:p>
        </p:txBody>
      </p:sp>
      <p:pic>
        <p:nvPicPr>
          <p:cNvPr id="80" name="Google Shape;80;p17"/>
          <p:cNvPicPr preferRelativeResize="0"/>
          <p:nvPr/>
        </p:nvPicPr>
        <p:blipFill>
          <a:blip r:embed="rId3">
            <a:alphaModFix/>
          </a:blip>
          <a:stretch>
            <a:fillRect/>
          </a:stretch>
        </p:blipFill>
        <p:spPr>
          <a:xfrm>
            <a:off x="5047825" y="1725175"/>
            <a:ext cx="3591274" cy="3084575"/>
          </a:xfrm>
          <a:prstGeom prst="rect">
            <a:avLst/>
          </a:prstGeom>
          <a:noFill/>
          <a:ln>
            <a:noFill/>
          </a:ln>
        </p:spPr>
      </p:pic>
      <p:pic>
        <p:nvPicPr>
          <p:cNvPr id="81" name="Google Shape;81;p17"/>
          <p:cNvPicPr preferRelativeResize="0"/>
          <p:nvPr/>
        </p:nvPicPr>
        <p:blipFill>
          <a:blip r:embed="rId4">
            <a:alphaModFix/>
          </a:blip>
          <a:stretch>
            <a:fillRect/>
          </a:stretch>
        </p:blipFill>
        <p:spPr>
          <a:xfrm>
            <a:off x="311700" y="1725175"/>
            <a:ext cx="3591275" cy="3084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Results/Analysis Cont’d </a:t>
            </a:r>
            <a:endParaRPr/>
          </a:p>
        </p:txBody>
      </p:sp>
      <p:sp>
        <p:nvSpPr>
          <p:cNvPr id="87" name="Google Shape;87;p18"/>
          <p:cNvSpPr txBox="1"/>
          <p:nvPr>
            <p:ph idx="1" type="body"/>
          </p:nvPr>
        </p:nvSpPr>
        <p:spPr>
          <a:xfrm>
            <a:off x="311700" y="1152475"/>
            <a:ext cx="2068200" cy="32031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en">
                <a:solidFill>
                  <a:schemeClr val="dk1"/>
                </a:solidFill>
              </a:rPr>
              <a:t>Box Plots across all five years</a:t>
            </a:r>
            <a:endParaRPr>
              <a:solidFill>
                <a:schemeClr val="dk1"/>
              </a:solidFill>
            </a:endParaRPr>
          </a:p>
        </p:txBody>
      </p:sp>
      <p:pic>
        <p:nvPicPr>
          <p:cNvPr id="88" name="Google Shape;88;p18"/>
          <p:cNvPicPr preferRelativeResize="0"/>
          <p:nvPr/>
        </p:nvPicPr>
        <p:blipFill>
          <a:blip r:embed="rId3">
            <a:alphaModFix/>
          </a:blip>
          <a:stretch>
            <a:fillRect/>
          </a:stretch>
        </p:blipFill>
        <p:spPr>
          <a:xfrm>
            <a:off x="2683050" y="1017725"/>
            <a:ext cx="6149250" cy="3991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Results/Analysis Cont’d </a:t>
            </a:r>
            <a:endParaRPr/>
          </a:p>
        </p:txBody>
      </p:sp>
      <p:sp>
        <p:nvSpPr>
          <p:cNvPr id="94" name="Google Shape;94;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National Overdose Total: 2015-2019</a:t>
            </a:r>
            <a:endParaRPr/>
          </a:p>
          <a:p>
            <a:pPr indent="0" lvl="0" marL="0" rtl="0" algn="l">
              <a:spcBef>
                <a:spcPts val="1200"/>
              </a:spcBef>
              <a:spcAft>
                <a:spcPts val="1200"/>
              </a:spcAft>
              <a:buNone/>
            </a:pPr>
            <a:r>
              <a:rPr lang="en"/>
              <a:t>States 5-Years Total Overdose Count</a:t>
            </a:r>
            <a:endParaRPr/>
          </a:p>
        </p:txBody>
      </p:sp>
      <p:pic>
        <p:nvPicPr>
          <p:cNvPr id="95" name="Google Shape;95;p19"/>
          <p:cNvPicPr preferRelativeResize="0"/>
          <p:nvPr/>
        </p:nvPicPr>
        <p:blipFill>
          <a:blip r:embed="rId3">
            <a:alphaModFix/>
          </a:blip>
          <a:stretch>
            <a:fillRect/>
          </a:stretch>
        </p:blipFill>
        <p:spPr>
          <a:xfrm>
            <a:off x="885050" y="2284850"/>
            <a:ext cx="3425039" cy="2416725"/>
          </a:xfrm>
          <a:prstGeom prst="rect">
            <a:avLst/>
          </a:prstGeom>
          <a:noFill/>
          <a:ln>
            <a:noFill/>
          </a:ln>
        </p:spPr>
      </p:pic>
      <p:pic>
        <p:nvPicPr>
          <p:cNvPr id="96" name="Google Shape;96;p19"/>
          <p:cNvPicPr preferRelativeResize="0"/>
          <p:nvPr/>
        </p:nvPicPr>
        <p:blipFill>
          <a:blip r:embed="rId4">
            <a:alphaModFix/>
          </a:blip>
          <a:stretch>
            <a:fillRect/>
          </a:stretch>
        </p:blipFill>
        <p:spPr>
          <a:xfrm>
            <a:off x="5028275" y="2212075"/>
            <a:ext cx="3058624" cy="2489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Limitations of HeatMaps and What do Outliers Tell Us? </a:t>
            </a:r>
            <a:endParaRPr/>
          </a:p>
        </p:txBody>
      </p:sp>
      <p:sp>
        <p:nvSpPr>
          <p:cNvPr id="102" name="Google Shape;102;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Issues with outliers. </a:t>
            </a:r>
            <a:endParaRPr/>
          </a:p>
        </p:txBody>
      </p:sp>
      <p:pic>
        <p:nvPicPr>
          <p:cNvPr id="103" name="Google Shape;103;p20"/>
          <p:cNvPicPr preferRelativeResize="0"/>
          <p:nvPr/>
        </p:nvPicPr>
        <p:blipFill>
          <a:blip r:embed="rId3">
            <a:alphaModFix/>
          </a:blip>
          <a:stretch>
            <a:fillRect/>
          </a:stretch>
        </p:blipFill>
        <p:spPr>
          <a:xfrm>
            <a:off x="4882825" y="2403375"/>
            <a:ext cx="3885849" cy="2141560"/>
          </a:xfrm>
          <a:prstGeom prst="rect">
            <a:avLst/>
          </a:prstGeom>
          <a:noFill/>
          <a:ln>
            <a:noFill/>
          </a:ln>
        </p:spPr>
      </p:pic>
      <p:pic>
        <p:nvPicPr>
          <p:cNvPr id="104" name="Google Shape;104;p20"/>
          <p:cNvPicPr preferRelativeResize="0"/>
          <p:nvPr/>
        </p:nvPicPr>
        <p:blipFill>
          <a:blip r:embed="rId4">
            <a:alphaModFix/>
          </a:blip>
          <a:stretch>
            <a:fillRect/>
          </a:stretch>
        </p:blipFill>
        <p:spPr>
          <a:xfrm>
            <a:off x="193500" y="2403378"/>
            <a:ext cx="3885850" cy="2105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08" name="Shape 108"/>
        <p:cNvGrpSpPr/>
        <p:nvPr/>
      </p:nvGrpSpPr>
      <p:grpSpPr>
        <a:xfrm>
          <a:off x="0" y="0"/>
          <a:ext cx="0" cy="0"/>
          <a:chOff x="0" y="0"/>
          <a:chExt cx="0" cy="0"/>
        </a:xfrm>
      </p:grpSpPr>
      <p:sp>
        <p:nvSpPr>
          <p:cNvPr id="109" name="Google Shape;109;p21"/>
          <p:cNvSpPr txBox="1"/>
          <p:nvPr>
            <p:ph type="title"/>
          </p:nvPr>
        </p:nvSpPr>
        <p:spPr>
          <a:xfrm>
            <a:off x="73850" y="4599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Discussion/Future Considerations</a:t>
            </a:r>
            <a:endParaRPr/>
          </a:p>
          <a:p>
            <a:pPr indent="0" lvl="0" marL="0" rtl="0" algn="l">
              <a:spcBef>
                <a:spcPts val="0"/>
              </a:spcBef>
              <a:spcAft>
                <a:spcPts val="0"/>
              </a:spcAft>
              <a:buNone/>
            </a:pPr>
            <a:r>
              <a:t/>
            </a:r>
            <a:endParaRPr/>
          </a:p>
        </p:txBody>
      </p:sp>
      <p:sp>
        <p:nvSpPr>
          <p:cNvPr id="110" name="Google Shape;110;p21"/>
          <p:cNvSpPr txBox="1"/>
          <p:nvPr>
            <p:ph idx="1" type="body"/>
          </p:nvPr>
        </p:nvSpPr>
        <p:spPr>
          <a:xfrm>
            <a:off x="163050" y="1111350"/>
            <a:ext cx="4831800" cy="24267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6384">
                <a:solidFill>
                  <a:srgbClr val="FFFFFF"/>
                </a:solidFill>
              </a:rPr>
              <a:t>Overall </a:t>
            </a:r>
            <a:r>
              <a:rPr lang="en" sz="6384">
                <a:solidFill>
                  <a:srgbClr val="FFFFFF"/>
                </a:solidFill>
              </a:rPr>
              <a:t>Top 10 Poverty Rate States: NE, NY, AL, MS, NM, LA, VT, VA, NV, &amp; PA</a:t>
            </a:r>
            <a:endParaRPr sz="6384">
              <a:solidFill>
                <a:srgbClr val="FFFFFF"/>
              </a:solidFill>
            </a:endParaRPr>
          </a:p>
          <a:p>
            <a:pPr indent="0" lvl="0" marL="0" rtl="0" algn="l">
              <a:spcBef>
                <a:spcPts val="1200"/>
              </a:spcBef>
              <a:spcAft>
                <a:spcPts val="0"/>
              </a:spcAft>
              <a:buNone/>
            </a:pPr>
            <a:r>
              <a:rPr lang="en" sz="6384">
                <a:solidFill>
                  <a:srgbClr val="FFFFFF"/>
                </a:solidFill>
              </a:rPr>
              <a:t>Overall </a:t>
            </a:r>
            <a:r>
              <a:rPr lang="en" sz="6384">
                <a:solidFill>
                  <a:srgbClr val="FFFFFF"/>
                </a:solidFill>
              </a:rPr>
              <a:t>Top 10 Overdose Rate States:  </a:t>
            </a:r>
            <a:r>
              <a:rPr lang="en" sz="6384">
                <a:solidFill>
                  <a:srgbClr val="FFFFFF"/>
                </a:solidFill>
              </a:rPr>
              <a:t>OH, MD, FL, CA, AZ, GA, KY, PA, MI, &amp; NC</a:t>
            </a:r>
            <a:endParaRPr sz="6384">
              <a:solidFill>
                <a:srgbClr val="FFFFFF"/>
              </a:solidFill>
            </a:endParaRPr>
          </a:p>
          <a:p>
            <a:pPr indent="0" lvl="0" marL="0" rtl="0" algn="l">
              <a:spcBef>
                <a:spcPts val="1200"/>
              </a:spcBef>
              <a:spcAft>
                <a:spcPts val="0"/>
              </a:spcAft>
              <a:buNone/>
            </a:pPr>
            <a:r>
              <a:rPr lang="en" sz="6200">
                <a:solidFill>
                  <a:srgbClr val="FFFFFF"/>
                </a:solidFill>
              </a:rPr>
              <a:t>Regression Line Equation = y = -0.0003x + 0.03</a:t>
            </a:r>
            <a:endParaRPr sz="6200">
              <a:solidFill>
                <a:srgbClr val="FFFFFF"/>
              </a:solidFill>
            </a:endParaRPr>
          </a:p>
          <a:p>
            <a:pPr indent="0" lvl="0" marL="0" rtl="0" algn="l">
              <a:spcBef>
                <a:spcPts val="1200"/>
              </a:spcBef>
              <a:spcAft>
                <a:spcPts val="0"/>
              </a:spcAft>
              <a:buNone/>
            </a:pPr>
            <a:r>
              <a:rPr lang="en" sz="6200">
                <a:solidFill>
                  <a:srgbClr val="FFFFFF"/>
                </a:solidFill>
              </a:rPr>
              <a:t>R</a:t>
            </a:r>
            <a:r>
              <a:rPr baseline="30000" lang="en" sz="6200">
                <a:solidFill>
                  <a:srgbClr val="FFFFFF"/>
                </a:solidFill>
              </a:rPr>
              <a:t>2</a:t>
            </a:r>
            <a:r>
              <a:rPr lang="en" sz="6200">
                <a:solidFill>
                  <a:srgbClr val="FFFFFF"/>
                </a:solidFill>
              </a:rPr>
              <a:t> = 0.002068949456997716</a:t>
            </a:r>
            <a:endParaRPr sz="6200">
              <a:solidFill>
                <a:srgbClr val="FFFFFF"/>
              </a:solidFill>
            </a:endParaRPr>
          </a:p>
          <a:p>
            <a:pPr indent="0" lvl="0" marL="0" rtl="0" algn="l">
              <a:spcBef>
                <a:spcPts val="0"/>
              </a:spcBef>
              <a:spcAft>
                <a:spcPts val="0"/>
              </a:spcAft>
              <a:buNone/>
            </a:pPr>
            <a:r>
              <a:t/>
            </a:r>
            <a:endParaRPr sz="6384">
              <a:solidFill>
                <a:srgbClr val="FFFFFF"/>
              </a:solidFill>
            </a:endParaRPr>
          </a:p>
          <a:p>
            <a:pPr indent="0" lvl="0" marL="0" rtl="0" algn="l">
              <a:spcBef>
                <a:spcPts val="0"/>
              </a:spcBef>
              <a:spcAft>
                <a:spcPts val="0"/>
              </a:spcAft>
              <a:buNone/>
            </a:pPr>
            <a:r>
              <a:t/>
            </a:r>
            <a:endParaRPr sz="6384">
              <a:solidFill>
                <a:srgbClr val="FFFFFF"/>
              </a:solidFill>
            </a:endParaRPr>
          </a:p>
          <a:p>
            <a:pPr indent="0" lvl="0" marL="0" rtl="0" algn="l">
              <a:spcBef>
                <a:spcPts val="0"/>
              </a:spcBef>
              <a:spcAft>
                <a:spcPts val="0"/>
              </a:spcAft>
              <a:buNone/>
            </a:pPr>
            <a:r>
              <a:t/>
            </a:r>
            <a:endParaRPr sz="3000">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sz="4961">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1200"/>
              </a:spcAft>
              <a:buNone/>
            </a:pPr>
            <a:r>
              <a:t/>
            </a:r>
            <a:endParaRPr>
              <a:solidFill>
                <a:srgbClr val="FFFFFF"/>
              </a:solidFill>
            </a:endParaRPr>
          </a:p>
        </p:txBody>
      </p:sp>
      <p:pic>
        <p:nvPicPr>
          <p:cNvPr id="111" name="Google Shape;111;p21"/>
          <p:cNvPicPr preferRelativeResize="0"/>
          <p:nvPr/>
        </p:nvPicPr>
        <p:blipFill>
          <a:blip r:embed="rId3">
            <a:alphaModFix/>
          </a:blip>
          <a:stretch>
            <a:fillRect/>
          </a:stretch>
        </p:blipFill>
        <p:spPr>
          <a:xfrm>
            <a:off x="5249400" y="473300"/>
            <a:ext cx="3745800" cy="2497175"/>
          </a:xfrm>
          <a:prstGeom prst="rect">
            <a:avLst/>
          </a:prstGeom>
          <a:noFill/>
          <a:ln>
            <a:noFill/>
          </a:ln>
        </p:spPr>
      </p:pic>
      <p:sp>
        <p:nvSpPr>
          <p:cNvPr id="112" name="Google Shape;112;p21"/>
          <p:cNvSpPr txBox="1"/>
          <p:nvPr/>
        </p:nvSpPr>
        <p:spPr>
          <a:xfrm>
            <a:off x="401375" y="2654550"/>
            <a:ext cx="8280300" cy="202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800">
              <a:solidFill>
                <a:srgbClr val="FFFFFF"/>
              </a:solidFill>
            </a:endParaRPr>
          </a:p>
          <a:p>
            <a:pPr indent="0" lvl="0" marL="0" rtl="0" algn="l">
              <a:lnSpc>
                <a:spcPct val="115000"/>
              </a:lnSpc>
              <a:spcBef>
                <a:spcPts val="0"/>
              </a:spcBef>
              <a:spcAft>
                <a:spcPts val="0"/>
              </a:spcAft>
              <a:buNone/>
            </a:pPr>
            <a:r>
              <a:t/>
            </a:r>
            <a:endParaRPr sz="1800">
              <a:solidFill>
                <a:srgbClr val="FFFFFF"/>
              </a:solidFill>
            </a:endParaRPr>
          </a:p>
          <a:p>
            <a:pPr indent="0" lvl="0" marL="0" rtl="0" algn="l">
              <a:lnSpc>
                <a:spcPct val="115000"/>
              </a:lnSpc>
              <a:spcBef>
                <a:spcPts val="0"/>
              </a:spcBef>
              <a:spcAft>
                <a:spcPts val="0"/>
              </a:spcAft>
              <a:buNone/>
            </a:pPr>
            <a:r>
              <a:rPr lang="en" sz="1761" u="sng">
                <a:solidFill>
                  <a:srgbClr val="FFFFFF"/>
                </a:solidFill>
              </a:rPr>
              <a:t>Conclusion:</a:t>
            </a:r>
            <a:r>
              <a:rPr lang="en" sz="1761">
                <a:solidFill>
                  <a:srgbClr val="FFFFFF"/>
                </a:solidFill>
              </a:rPr>
              <a:t>  </a:t>
            </a:r>
            <a:r>
              <a:rPr b="1" lang="en" sz="1761">
                <a:solidFill>
                  <a:srgbClr val="FFFFFF"/>
                </a:solidFill>
              </a:rPr>
              <a:t>NEGATIVE</a:t>
            </a:r>
            <a:r>
              <a:rPr lang="en" sz="1761">
                <a:solidFill>
                  <a:srgbClr val="FFFFFF"/>
                </a:solidFill>
              </a:rPr>
              <a:t> correlation between Overdose and Poverty rates in all years. For future considerations, we should consider testing Overdose rates against States or Cities with higher medical costs to determine if there is a positive correlation between these factors. </a:t>
            </a:r>
            <a:endParaRPr sz="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